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6" r:id="rId3"/>
    <p:sldId id="267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299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5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84"/>
    </p:cViewPr>
  </p:sorterViewPr>
  <p:notesViewPr>
    <p:cSldViewPr>
      <p:cViewPr varScale="1">
        <p:scale>
          <a:sx n="73" d="100"/>
          <a:sy n="73" d="100"/>
        </p:scale>
        <p:origin x="-270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59929-07E5-49E8-BD3F-56CDF182473A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C159A-7723-4F84-A7B9-D87161F73B51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1503B-7BBB-4967-B22C-DE889070BA18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EA6B1-FA4C-4B7B-A789-F64D9071E30D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6B1-FA4C-4B7B-A789-F64D9071E30D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6B1-FA4C-4B7B-A789-F64D9071E30D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6B1-FA4C-4B7B-A789-F64D9071E30D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TIMSS (Trends in International </a:t>
            </a:r>
            <a:r>
              <a:rPr lang="nl-NL" dirty="0" err="1"/>
              <a:t>Mathematics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Science</a:t>
            </a:r>
            <a:r>
              <a:rPr lang="nl-NL" dirty="0"/>
              <a:t> </a:t>
            </a:r>
            <a:r>
              <a:rPr lang="nl-NL" dirty="0" err="1"/>
              <a:t>Study</a:t>
            </a:r>
            <a:r>
              <a:rPr lang="nl-NL" dirty="0"/>
              <a:t>)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6B1-FA4C-4B7B-A789-F64D9071E30D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95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290EAD5-38BE-40E5-9EA3-B6FFE877B4A3}" type="datetimeFigureOut">
              <a:rPr lang="nl-NL" smtClean="0"/>
              <a:pPr/>
              <a:t>14-12-2016</a:t>
            </a:fld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290EAD5-38BE-40E5-9EA3-B6FFE877B4A3}" type="datetimeFigureOut">
              <a:rPr lang="nl-NL" smtClean="0"/>
              <a:pPr/>
              <a:t>14-12-2016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6DA480B-AD6A-4E62-9CB7-5713B4239588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5688"/>
            <a:ext cx="8077200" cy="2073352"/>
          </a:xfrm>
        </p:spPr>
        <p:txBody>
          <a:bodyPr>
            <a:normAutofit fontScale="90000"/>
          </a:bodyPr>
          <a:lstStyle/>
          <a:p>
            <a:pPr algn="r"/>
            <a:r>
              <a:rPr lang="nl-NL" dirty="0" err="1"/>
              <a:t>Toetsbase</a:t>
            </a:r>
            <a:r>
              <a:rPr lang="nl-NL" dirty="0"/>
              <a:t>, </a:t>
            </a:r>
            <a:br>
              <a:rPr lang="nl-NL" dirty="0"/>
            </a:br>
            <a:r>
              <a:rPr lang="nl-NL" dirty="0"/>
              <a:t>Knip en plak je eigen (RTTI, OBIT of anders)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8640"/>
            <a:ext cx="8077200" cy="1499616"/>
          </a:xfrm>
        </p:spPr>
        <p:txBody>
          <a:bodyPr/>
          <a:lstStyle/>
          <a:p>
            <a:r>
              <a:rPr lang="nl-NL" dirty="0"/>
              <a:t>WND 2016 Workshop 60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664" y="5805264"/>
            <a:ext cx="2891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Luc Orbons,  december 2016</a:t>
            </a:r>
          </a:p>
          <a:p>
            <a:r>
              <a:rPr lang="nl-NL" dirty="0"/>
              <a:t>lbjorb@gmail.com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toets zelf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Voorbladen</a:t>
            </a:r>
          </a:p>
          <a:p>
            <a:r>
              <a:rPr lang="nl-NL" dirty="0"/>
              <a:t>Format </a:t>
            </a:r>
            <a:r>
              <a:rPr lang="nl-NL" dirty="0">
                <a:sym typeface="Wingdings" panose="05000000000000000000" pitchFamily="2" charset="2"/>
              </a:rPr>
              <a:t> Kies </a:t>
            </a:r>
            <a:r>
              <a:rPr lang="nl-NL" dirty="0" err="1">
                <a:sym typeface="Wingdings" panose="05000000000000000000" pitchFamily="2" charset="2"/>
              </a:rPr>
              <a:t>rtf</a:t>
            </a:r>
            <a:r>
              <a:rPr lang="nl-NL" dirty="0">
                <a:sym typeface="Wingdings" panose="05000000000000000000" pitchFamily="2" charset="2"/>
              </a:rPr>
              <a:t> werkt het meest betrouwbaar en is sneller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8160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ging het?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975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420888"/>
            <a:ext cx="27241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http://www.google.nl/url?source=imglanding&amp;ct=img&amp;q=http://www.cubra.nl/specialebijdragen/willemvreeburg/bordenpaginas/images/eind.jpg&amp;sa=X&amp;ei=KD-eUKivL6e30QXrnoGQCw&amp;ved=0CAkQ8wc&amp;usg=AFQjCNHWPX50sEAbYimbM8MQMj2_h9Bxo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196752"/>
            <a:ext cx="4762500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Intro.</a:t>
            </a:r>
          </a:p>
          <a:p>
            <a:r>
              <a:rPr lang="nl-NL" dirty="0" err="1"/>
              <a:t>Toetsbase</a:t>
            </a:r>
            <a:r>
              <a:rPr lang="nl-NL" dirty="0"/>
              <a:t>.</a:t>
            </a:r>
          </a:p>
          <a:p>
            <a:r>
              <a:rPr lang="nl-NL" dirty="0"/>
              <a:t>Taxonomie.</a:t>
            </a:r>
          </a:p>
          <a:p>
            <a:r>
              <a:rPr lang="nl-NL" dirty="0" err="1"/>
              <a:t>Toetsrapportages</a:t>
            </a:r>
            <a:r>
              <a:rPr lang="nl-NL" dirty="0"/>
              <a:t>.</a:t>
            </a:r>
          </a:p>
          <a:p>
            <a:r>
              <a:rPr lang="nl-NL" dirty="0"/>
              <a:t>Knip en plak je eigen toetsen voor de rest van het schooljaar.</a:t>
            </a:r>
          </a:p>
          <a:p>
            <a:r>
              <a:rPr lang="nl-NL" dirty="0"/>
              <a:t>Discussie</a:t>
            </a:r>
          </a:p>
        </p:txBody>
      </p:sp>
      <p:pic>
        <p:nvPicPr>
          <p:cNvPr id="44034" name="Picture 2" descr="http://www.google.nl/url?source=imglanding&amp;ct=img&amp;q=http://www.dankbaar.com/Images/index.jpg&amp;sa=X&amp;ei=qgueUMfIN8HS0QX9nIDQAw&amp;ved=0CAkQ8wc&amp;usg=AFQjCNGHr1s_-AZx5otqLIQSAUjOe-BbR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116632"/>
            <a:ext cx="1640530" cy="11915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Uitgangspunten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/>
              <a:t>Docent</a:t>
            </a:r>
          </a:p>
          <a:p>
            <a:pPr lvl="1"/>
            <a:r>
              <a:rPr lang="nl-NL" dirty="0"/>
              <a:t>Wat wil/moet ik overbrengen aan llingen?</a:t>
            </a:r>
          </a:p>
          <a:p>
            <a:pPr lvl="1"/>
            <a:r>
              <a:rPr lang="nl-NL" dirty="0"/>
              <a:t>Hoe ga ik dat doen</a:t>
            </a:r>
          </a:p>
          <a:p>
            <a:pPr lvl="1"/>
            <a:r>
              <a:rPr lang="nl-NL" b="1" i="1" dirty="0"/>
              <a:t>Hoe stel ik vast of dit gelukt is?</a:t>
            </a:r>
          </a:p>
          <a:p>
            <a:pPr lvl="1"/>
            <a:r>
              <a:rPr lang="nl-NL" b="1" i="1" dirty="0"/>
              <a:t>Wat moet ik dan weten/aantonen?</a:t>
            </a:r>
          </a:p>
          <a:p>
            <a:pPr lvl="1"/>
            <a:r>
              <a:rPr lang="nl-NL" b="1" i="1" dirty="0"/>
              <a:t>Hoe weet ik dat goed gemeten heb?</a:t>
            </a:r>
          </a:p>
          <a:p>
            <a:pPr lvl="1"/>
            <a:r>
              <a:rPr lang="nl-NL" dirty="0"/>
              <a:t>Evaluatie Waar kan ik lering uit trekken?</a:t>
            </a:r>
          </a:p>
          <a:p>
            <a:r>
              <a:rPr lang="nl-NL" dirty="0"/>
              <a:t>Leerlingen</a:t>
            </a:r>
          </a:p>
          <a:p>
            <a:pPr lvl="1"/>
            <a:r>
              <a:rPr lang="nl-NL" dirty="0"/>
              <a:t>Aanleg</a:t>
            </a:r>
          </a:p>
          <a:p>
            <a:pPr lvl="1"/>
            <a:r>
              <a:rPr lang="nl-NL" dirty="0"/>
              <a:t>Motivatie</a:t>
            </a:r>
          </a:p>
          <a:p>
            <a:pPr lvl="1"/>
            <a:r>
              <a:rPr lang="nl-NL" dirty="0"/>
              <a:t>Ontwikkeling</a:t>
            </a:r>
          </a:p>
          <a:p>
            <a:pPr lvl="1"/>
            <a:r>
              <a:rPr lang="nl-NL" b="1" i="1" dirty="0"/>
              <a:t>Resultaat</a:t>
            </a:r>
          </a:p>
        </p:txBody>
      </p:sp>
      <p:pic>
        <p:nvPicPr>
          <p:cNvPr id="33794" name="Picture 2" descr="http://a248.e.akamai.net/teamtreehouse.com/badges/CSS_Introdu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16632"/>
            <a:ext cx="1148183" cy="1251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Doelstellingen </a:t>
            </a:r>
            <a:r>
              <a:rPr lang="nl-NL" dirty="0" err="1"/>
              <a:t>Toetsbase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l-NL" dirty="0"/>
              <a:t>Formatief en </a:t>
            </a:r>
            <a:r>
              <a:rPr lang="nl-NL" dirty="0" err="1"/>
              <a:t>summatief</a:t>
            </a:r>
            <a:r>
              <a:rPr lang="nl-NL" dirty="0"/>
              <a:t> in één.</a:t>
            </a:r>
          </a:p>
          <a:p>
            <a:pPr lvl="1"/>
            <a:r>
              <a:rPr lang="nl-NL" dirty="0"/>
              <a:t>Meetellend voor overgang/slagen (</a:t>
            </a:r>
            <a:r>
              <a:rPr lang="nl-NL" dirty="0" err="1"/>
              <a:t>summatief</a:t>
            </a:r>
            <a:r>
              <a:rPr lang="nl-NL" dirty="0"/>
              <a:t>).</a:t>
            </a:r>
          </a:p>
          <a:p>
            <a:pPr lvl="1"/>
            <a:r>
              <a:rPr lang="nl-NL" dirty="0"/>
              <a:t>Feedback naar leerling en docent (formatief).</a:t>
            </a:r>
          </a:p>
          <a:p>
            <a:r>
              <a:rPr lang="nl-NL" dirty="0"/>
              <a:t>Herbruikbaarheid van toets en </a:t>
            </a:r>
            <a:r>
              <a:rPr lang="nl-NL" dirty="0" err="1"/>
              <a:t>toetsvragen</a:t>
            </a:r>
            <a:endParaRPr lang="nl-NL" dirty="0"/>
          </a:p>
          <a:p>
            <a:pPr lvl="1"/>
            <a:r>
              <a:rPr lang="nl-NL" dirty="0"/>
              <a:t>Collectie van losse </a:t>
            </a:r>
            <a:r>
              <a:rPr lang="nl-NL" dirty="0" err="1"/>
              <a:t>toetsvragen</a:t>
            </a:r>
            <a:r>
              <a:rPr lang="nl-NL" dirty="0"/>
              <a:t> en toetsen.</a:t>
            </a:r>
          </a:p>
          <a:p>
            <a:pPr lvl="1"/>
            <a:r>
              <a:rPr lang="nl-NL" dirty="0"/>
              <a:t>Snelle en eenvoudige manier van samenstellen toetsen.</a:t>
            </a:r>
          </a:p>
          <a:p>
            <a:pPr lvl="1"/>
            <a:r>
              <a:rPr lang="nl-NL" dirty="0"/>
              <a:t>Delen en leren met en van elkaar</a:t>
            </a:r>
          </a:p>
          <a:p>
            <a:r>
              <a:rPr lang="nl-NL" dirty="0"/>
              <a:t>Flexibele taxonomie</a:t>
            </a:r>
          </a:p>
          <a:p>
            <a:pPr lvl="1"/>
            <a:r>
              <a:rPr lang="nl-NL" dirty="0"/>
              <a:t>Die bepaal je geheel zelf</a:t>
            </a:r>
          </a:p>
          <a:p>
            <a:pPr lvl="1"/>
            <a:r>
              <a:rPr lang="nl-NL" dirty="0"/>
              <a:t>De </a:t>
            </a:r>
            <a:r>
              <a:rPr lang="nl-NL" dirty="0" err="1"/>
              <a:t>usual</a:t>
            </a:r>
            <a:r>
              <a:rPr lang="nl-NL" dirty="0"/>
              <a:t> taxonomieën RTTI, OBIT, TIMSS enz.</a:t>
            </a:r>
          </a:p>
          <a:p>
            <a:pPr lvl="1"/>
            <a:r>
              <a:rPr lang="nl-NL" dirty="0"/>
              <a:t>Snel aan te brengen of te wijzigen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4914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Inrichting </a:t>
            </a:r>
            <a:r>
              <a:rPr lang="nl-NL" dirty="0" err="1"/>
              <a:t>Toetsbase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38185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Toetsopdrachten (nu ca 220)</a:t>
            </a:r>
          </a:p>
          <a:p>
            <a:pPr lvl="1"/>
            <a:r>
              <a:rPr lang="nl-NL" dirty="0"/>
              <a:t>Verzameling van één of meer </a:t>
            </a:r>
            <a:r>
              <a:rPr lang="nl-NL" dirty="0" err="1"/>
              <a:t>toetsvragen</a:t>
            </a:r>
            <a:endParaRPr lang="nl-NL" dirty="0"/>
          </a:p>
          <a:p>
            <a:pPr lvl="1"/>
            <a:r>
              <a:rPr lang="nl-NL" dirty="0"/>
              <a:t>Indeling volgens examenprogramma natuurkunde vwo</a:t>
            </a:r>
          </a:p>
          <a:p>
            <a:pPr lvl="1"/>
            <a:r>
              <a:rPr lang="nl-NL" dirty="0"/>
              <a:t>Op verschillende </a:t>
            </a:r>
            <a:r>
              <a:rPr lang="nl-NL" dirty="0" err="1"/>
              <a:t>niveau’s</a:t>
            </a:r>
            <a:r>
              <a:rPr lang="nl-NL" dirty="0"/>
              <a:t> (vwo 3,4,5 en 6)</a:t>
            </a:r>
          </a:p>
          <a:p>
            <a:pPr lvl="1"/>
            <a:r>
              <a:rPr lang="nl-NL" dirty="0"/>
              <a:t>Taxonomie (</a:t>
            </a:r>
            <a:r>
              <a:rPr lang="nl-NL" dirty="0" err="1"/>
              <a:t>rtti</a:t>
            </a:r>
            <a:r>
              <a:rPr lang="nl-NL" dirty="0"/>
              <a:t> voor leerjaar 3 en examentaxonomie in 4,5 en 6)</a:t>
            </a:r>
          </a:p>
          <a:p>
            <a:r>
              <a:rPr lang="nl-NL" dirty="0"/>
              <a:t>Klassen</a:t>
            </a:r>
          </a:p>
          <a:p>
            <a:pPr lvl="1"/>
            <a:r>
              <a:rPr lang="nl-NL" dirty="0"/>
              <a:t>Je lijsten met leerlingen uit de verschillende klassen</a:t>
            </a:r>
          </a:p>
          <a:p>
            <a:r>
              <a:rPr lang="nl-NL" dirty="0"/>
              <a:t>Scoremodel</a:t>
            </a:r>
          </a:p>
          <a:p>
            <a:pPr lvl="1"/>
            <a:r>
              <a:rPr lang="nl-NL" dirty="0"/>
              <a:t>Score-administratie: spreadsheet achtig met handige doorstapmogelijkheden.</a:t>
            </a:r>
          </a:p>
          <a:p>
            <a:pPr lvl="1"/>
            <a:r>
              <a:rPr lang="nl-NL" dirty="0"/>
              <a:t>Score-berekening: Cito met N-term, A-B score of </a:t>
            </a:r>
            <a:r>
              <a:rPr lang="nl-NL" dirty="0" err="1"/>
              <a:t>custom</a:t>
            </a:r>
            <a:endParaRPr lang="nl-NL" dirty="0"/>
          </a:p>
          <a:p>
            <a:pPr lvl="1"/>
            <a:r>
              <a:rPr lang="nl-NL" dirty="0"/>
              <a:t>Specials: bonusvragen ;  vragen deactiveren</a:t>
            </a:r>
          </a:p>
          <a:p>
            <a:r>
              <a:rPr lang="nl-NL" dirty="0"/>
              <a:t>Applicatie (Toetstool)</a:t>
            </a:r>
          </a:p>
          <a:p>
            <a:pPr lvl="1"/>
            <a:r>
              <a:rPr lang="nl-NL" dirty="0"/>
              <a:t>Plakt opdrachten, klassen en scoremodel aan elkaar</a:t>
            </a:r>
          </a:p>
          <a:p>
            <a:pPr lvl="1"/>
            <a:r>
              <a:rPr lang="nl-NL" dirty="0"/>
              <a:t>Scores bijhouden</a:t>
            </a:r>
          </a:p>
          <a:p>
            <a:pPr lvl="1"/>
            <a:r>
              <a:rPr lang="nl-NL" dirty="0"/>
              <a:t>Rapportages genereren</a:t>
            </a:r>
          </a:p>
          <a:p>
            <a:pPr lvl="1"/>
            <a:r>
              <a:rPr lang="nl-NL" dirty="0"/>
              <a:t>Opgaven editor</a:t>
            </a:r>
          </a:p>
          <a:p>
            <a:pPr lvl="1"/>
            <a:r>
              <a:rPr lang="nl-NL" dirty="0"/>
              <a:t>specials</a:t>
            </a:r>
          </a:p>
          <a:p>
            <a:pPr lvl="1"/>
            <a:endParaRPr lang="nl-NL" dirty="0"/>
          </a:p>
        </p:txBody>
      </p:sp>
      <p:pic>
        <p:nvPicPr>
          <p:cNvPr id="1026" name="Picture 2" descr="Image result for inrichting plattegro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932" y="153216"/>
            <a:ext cx="1433759" cy="123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411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Screenshots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02" y="1700809"/>
            <a:ext cx="2564821" cy="28581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959507"/>
            <a:ext cx="3301096" cy="29382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3728" y="2348880"/>
            <a:ext cx="3981423" cy="4244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880" y="2867224"/>
            <a:ext cx="2794100" cy="3990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4048" y="2635200"/>
            <a:ext cx="2765185" cy="395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3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slag: installatie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66177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Stap 1: Kopieer de </a:t>
            </a:r>
          </a:p>
          <a:p>
            <a:pPr lvl="1"/>
            <a:r>
              <a:rPr lang="nl-NL" dirty="0"/>
              <a:t>“</a:t>
            </a:r>
            <a:r>
              <a:rPr lang="nl-NL" dirty="0" err="1"/>
              <a:t>opentoetstool</a:t>
            </a:r>
            <a:r>
              <a:rPr lang="nl-NL" dirty="0"/>
              <a:t>” directory op de memory stick naar de folder</a:t>
            </a:r>
          </a:p>
          <a:p>
            <a:pPr lvl="1"/>
            <a:r>
              <a:rPr lang="nl-NL" dirty="0"/>
              <a:t>“</a:t>
            </a:r>
            <a:r>
              <a:rPr lang="nl-NL" dirty="0" err="1"/>
              <a:t>documents</a:t>
            </a:r>
            <a:r>
              <a:rPr lang="nl-NL" dirty="0"/>
              <a:t>” op de computer</a:t>
            </a:r>
          </a:p>
          <a:p>
            <a:pPr lvl="1"/>
            <a:r>
              <a:rPr lang="nl-NL" dirty="0"/>
              <a:t>Resultaat: de </a:t>
            </a:r>
          </a:p>
          <a:p>
            <a:r>
              <a:rPr lang="nl-NL" dirty="0"/>
              <a:t>Stap 2: Installatie software</a:t>
            </a:r>
          </a:p>
          <a:p>
            <a:pPr lvl="1"/>
            <a:r>
              <a:rPr lang="nl-NL" dirty="0"/>
              <a:t>ga na de directory “installatiebestanden” op de memory stick</a:t>
            </a:r>
          </a:p>
          <a:p>
            <a:pPr lvl="1"/>
            <a:r>
              <a:rPr lang="nl-NL" dirty="0"/>
              <a:t>Start het programma “setup.exe”</a:t>
            </a:r>
          </a:p>
          <a:p>
            <a:pPr lvl="1"/>
            <a:r>
              <a:rPr lang="nl-NL" dirty="0"/>
              <a:t>Klik door de waarschuwingen heen</a:t>
            </a:r>
          </a:p>
          <a:p>
            <a:r>
              <a:rPr lang="nl-NL" dirty="0"/>
              <a:t>Stap 3: start het programma op</a:t>
            </a:r>
          </a:p>
          <a:p>
            <a:pPr lvl="1"/>
            <a:r>
              <a:rPr lang="nl-NL" dirty="0"/>
              <a:t>Ga naar programs – </a:t>
            </a:r>
            <a:r>
              <a:rPr lang="nl-NL" dirty="0" err="1"/>
              <a:t>toetstool</a:t>
            </a:r>
            <a:r>
              <a:rPr lang="nl-NL" dirty="0"/>
              <a:t> – en klik op </a:t>
            </a:r>
            <a:r>
              <a:rPr lang="nl-NL" dirty="0" err="1"/>
              <a:t>toetstool</a:t>
            </a:r>
            <a:endParaRPr lang="nl-NL" dirty="0"/>
          </a:p>
          <a:p>
            <a:pPr lvl="1"/>
            <a:r>
              <a:rPr lang="nl-NL" dirty="0"/>
              <a:t>Resultaat: het programma start en je ziet het startscherm</a:t>
            </a:r>
          </a:p>
        </p:txBody>
      </p:sp>
    </p:spTree>
    <p:extLst>
      <p:ext uri="{BB962C8B-B14F-4D97-AF65-F5344CB8AC3E}">
        <p14:creationId xmlns:p14="http://schemas.microsoft.com/office/powerpoint/2010/main" val="1918834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slag: Eerste toets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" y="1383570"/>
            <a:ext cx="8229600" cy="4625609"/>
          </a:xfrm>
        </p:spPr>
        <p:txBody>
          <a:bodyPr/>
          <a:lstStyle/>
          <a:p>
            <a:r>
              <a:rPr lang="nl-NL" dirty="0"/>
              <a:t>Kies van hoofdscherm</a:t>
            </a:r>
          </a:p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624" y="1916832"/>
            <a:ext cx="3672408" cy="409234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051720" y="4221088"/>
            <a:ext cx="1296144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132" y="2638872"/>
            <a:ext cx="3038475" cy="300037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3376902" y="3982052"/>
            <a:ext cx="1718284" cy="478072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42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Denk even na wat voor toets je voor wie wilt maken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Kies een aantal opgaven uit de lijst</a:t>
            </a:r>
          </a:p>
          <a:p>
            <a:pPr lvl="1"/>
            <a:r>
              <a:rPr lang="nl-NL" dirty="0"/>
              <a:t>Multiple select kan</a:t>
            </a:r>
          </a:p>
          <a:p>
            <a:r>
              <a:rPr lang="nl-NL" dirty="0"/>
              <a:t>Enzovoort</a:t>
            </a:r>
          </a:p>
          <a:p>
            <a:r>
              <a:rPr lang="nl-NL" dirty="0"/>
              <a:t>Volg het voorbeeld of ga je eigen weg.</a:t>
            </a:r>
          </a:p>
        </p:txBody>
      </p:sp>
    </p:spTree>
    <p:extLst>
      <p:ext uri="{BB962C8B-B14F-4D97-AF65-F5344CB8AC3E}">
        <p14:creationId xmlns:p14="http://schemas.microsoft.com/office/powerpoint/2010/main" val="3703851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411</Words>
  <Application>Microsoft Office PowerPoint</Application>
  <PresentationFormat>On-screen Show (4:3)</PresentationFormat>
  <Paragraphs>84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Toetsbase,  Knip en plak je eigen (RTTI, OBIT of anders)</vt:lpstr>
      <vt:lpstr>Inhoud</vt:lpstr>
      <vt:lpstr>Uitgangspunten</vt:lpstr>
      <vt:lpstr>Doelstellingen Toetsbase</vt:lpstr>
      <vt:lpstr>Inrichting Toetsbase</vt:lpstr>
      <vt:lpstr>Screenshots</vt:lpstr>
      <vt:lpstr>Aan de slag: installatie</vt:lpstr>
      <vt:lpstr>Aan de slag: Eerste toets</vt:lpstr>
      <vt:lpstr>Denk even na wat voor toets je voor wie wilt maken</vt:lpstr>
      <vt:lpstr>De toets zelf</vt:lpstr>
      <vt:lpstr>Hoe ging het?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WND Workshop 28</dc:title>
  <dc:creator>Luc</dc:creator>
  <cp:lastModifiedBy>Luc O</cp:lastModifiedBy>
  <cp:revision>165</cp:revision>
  <dcterms:created xsi:type="dcterms:W3CDTF">2011-12-12T20:03:29Z</dcterms:created>
  <dcterms:modified xsi:type="dcterms:W3CDTF">2016-12-14T12:54:37Z</dcterms:modified>
</cp:coreProperties>
</file>